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3"/>
  </p:notesMasterIdLst>
  <p:sldIdLst>
    <p:sldId id="409" r:id="rId2"/>
    <p:sldId id="306" r:id="rId3"/>
    <p:sldId id="386" r:id="rId4"/>
    <p:sldId id="324" r:id="rId5"/>
    <p:sldId id="387" r:id="rId6"/>
    <p:sldId id="388" r:id="rId7"/>
    <p:sldId id="357" r:id="rId8"/>
    <p:sldId id="359" r:id="rId9"/>
    <p:sldId id="366" r:id="rId10"/>
    <p:sldId id="389" r:id="rId11"/>
    <p:sldId id="407" r:id="rId12"/>
    <p:sldId id="361" r:id="rId13"/>
    <p:sldId id="390" r:id="rId14"/>
    <p:sldId id="391" r:id="rId15"/>
    <p:sldId id="394" r:id="rId16"/>
    <p:sldId id="406" r:id="rId17"/>
    <p:sldId id="325" r:id="rId18"/>
    <p:sldId id="364" r:id="rId19"/>
    <p:sldId id="395" r:id="rId20"/>
    <p:sldId id="365" r:id="rId21"/>
    <p:sldId id="396" r:id="rId22"/>
    <p:sldId id="397" r:id="rId23"/>
    <p:sldId id="398" r:id="rId24"/>
    <p:sldId id="369" r:id="rId25"/>
    <p:sldId id="370" r:id="rId26"/>
    <p:sldId id="371" r:id="rId27"/>
    <p:sldId id="399" r:id="rId28"/>
    <p:sldId id="372" r:id="rId29"/>
    <p:sldId id="400" r:id="rId30"/>
    <p:sldId id="376" r:id="rId31"/>
    <p:sldId id="401" r:id="rId32"/>
    <p:sldId id="373" r:id="rId33"/>
    <p:sldId id="402" r:id="rId34"/>
    <p:sldId id="404" r:id="rId35"/>
    <p:sldId id="408" r:id="rId36"/>
    <p:sldId id="377" r:id="rId37"/>
    <p:sldId id="382" r:id="rId38"/>
    <p:sldId id="381" r:id="rId39"/>
    <p:sldId id="405" r:id="rId40"/>
    <p:sldId id="379" r:id="rId41"/>
    <p:sldId id="380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기본 구역" id="{866375F2-88DD-437C-BAA4-1209B5C42EEB}">
          <p14:sldIdLst>
            <p14:sldId id="322"/>
            <p14:sldId id="306"/>
            <p14:sldId id="386"/>
            <p14:sldId id="324"/>
            <p14:sldId id="387"/>
            <p14:sldId id="388"/>
            <p14:sldId id="357"/>
            <p14:sldId id="359"/>
            <p14:sldId id="366"/>
            <p14:sldId id="389"/>
            <p14:sldId id="407"/>
            <p14:sldId id="361"/>
            <p14:sldId id="390"/>
            <p14:sldId id="391"/>
            <p14:sldId id="394"/>
            <p14:sldId id="406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4"/>
            <p14:sldId id="408"/>
            <p14:sldId id="377"/>
            <p14:sldId id="382"/>
            <p14:sldId id="381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2FF"/>
    <a:srgbClr val="F5FAF4"/>
    <a:srgbClr val="DDF0C8"/>
    <a:srgbClr val="FFD653"/>
    <a:srgbClr val="EBF4E8"/>
    <a:srgbClr val="ADCFA1"/>
    <a:srgbClr val="EDECE5"/>
    <a:srgbClr val="BAE18F"/>
    <a:srgbClr val="F1F5F4"/>
    <a:srgbClr val="FF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63" autoAdjust="0"/>
    <p:restoredTop sz="97109" autoAdjust="0"/>
  </p:normalViewPr>
  <p:slideViewPr>
    <p:cSldViewPr>
      <p:cViewPr varScale="1">
        <p:scale>
          <a:sx n="117" d="100"/>
          <a:sy n="117" d="100"/>
        </p:scale>
        <p:origin x="-204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8943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4695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9448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013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4278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838944" y="2778521"/>
            <a:ext cx="4939769" cy="946446"/>
          </a:xfrm>
        </p:spPr>
        <p:txBody>
          <a:bodyPr anchor="b">
            <a:noAutofit/>
          </a:bodyPr>
          <a:lstStyle>
            <a:lvl1pPr algn="ctr">
              <a:defRPr sz="2800"/>
            </a:lvl1pPr>
          </a:lstStyle>
          <a:p>
            <a:pPr algn="r" latinLnBrk="0">
              <a:lnSpc>
                <a:spcPct val="150000"/>
              </a:lnSpc>
              <a:defRPr/>
            </a:pPr>
            <a:r>
              <a:rPr lang="ko-KR" altLang="en-US" sz="6000" kern="0" dirty="0" smtClean="0">
                <a:solidFill>
                  <a:prstClr val="white">
                    <a:lumMod val="50000"/>
                  </a:prstClr>
                </a:solidFill>
              </a:rPr>
              <a:t>제목을 입력하세요</a:t>
            </a:r>
            <a:endParaRPr lang="en-US" altLang="ko-KR" sz="6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12E2590-3AC1-41C4-838D-DFD43D7E166C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BC5D2-BB10-48CF-972F-6344F3EFE2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09A4A976-6333-42A2-A425-AF4CCA922EE0}"/>
              </a:ext>
            </a:extLst>
          </p:cNvPr>
          <p:cNvCxnSpPr>
            <a:cxnSpLocks/>
          </p:cNvCxnSpPr>
          <p:nvPr userDrawn="1"/>
        </p:nvCxnSpPr>
        <p:spPr>
          <a:xfrm>
            <a:off x="1240416" y="2998574"/>
            <a:ext cx="54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2">
            <a:extLst>
              <a:ext uri="{FF2B5EF4-FFF2-40B4-BE49-F238E27FC236}">
                <a16:creationId xmlns="" xmlns:a16="http://schemas.microsoft.com/office/drawing/2014/main" id="{760506FC-4532-481E-A985-CB954BC619CC}"/>
              </a:ext>
            </a:extLst>
          </p:cNvPr>
          <p:cNvGrpSpPr/>
          <p:nvPr userDrawn="1"/>
        </p:nvGrpSpPr>
        <p:grpSpPr>
          <a:xfrm>
            <a:off x="1240416" y="2661224"/>
            <a:ext cx="1553755" cy="1063743"/>
            <a:chOff x="2721782" y="2819265"/>
            <a:chExt cx="2071673" cy="1063743"/>
          </a:xfrm>
        </p:grpSpPr>
        <p:sp>
          <p:nvSpPr>
            <p:cNvPr id="24" name="평행 사변형 23">
              <a:extLst>
                <a:ext uri="{FF2B5EF4-FFF2-40B4-BE49-F238E27FC236}">
                  <a16:creationId xmlns="" xmlns:a16="http://schemas.microsoft.com/office/drawing/2014/main" id="{E965FC9C-3EB6-4FE0-A315-368174783F82}"/>
                </a:ext>
              </a:extLst>
            </p:cNvPr>
            <p:cNvSpPr/>
            <p:nvPr userDrawn="1"/>
          </p:nvSpPr>
          <p:spPr>
            <a:xfrm rot="10800000">
              <a:off x="272178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="" xmlns:a16="http://schemas.microsoft.com/office/drawing/2014/main" id="{E356D4D6-253F-43E6-9C18-0BF53637BE8C}"/>
                </a:ext>
              </a:extLst>
            </p:cNvPr>
            <p:cNvSpPr/>
            <p:nvPr userDrawn="1"/>
          </p:nvSpPr>
          <p:spPr>
            <a:xfrm rot="10800000" flipV="1">
              <a:off x="288675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 smtClean="0">
                  <a:solidFill>
                    <a:prstClr val="white"/>
                  </a:solidFill>
                </a:rPr>
                <a:t>J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="" xmlns:a16="http://schemas.microsoft.com/office/drawing/2014/main" id="{4C344820-BAC2-4ABE-9CAA-079598E44F04}"/>
                </a:ext>
              </a:extLst>
            </p:cNvPr>
            <p:cNvSpPr/>
            <p:nvPr userDrawn="1"/>
          </p:nvSpPr>
          <p:spPr>
            <a:xfrm rot="10800000">
              <a:off x="309680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="" xmlns:a16="http://schemas.microsoft.com/office/drawing/2014/main" id="{F626D68B-1ADC-44CD-9B1C-C5EAC5413824}"/>
                </a:ext>
              </a:extLst>
            </p:cNvPr>
            <p:cNvSpPr/>
            <p:nvPr userDrawn="1"/>
          </p:nvSpPr>
          <p:spPr>
            <a:xfrm rot="10800000" flipV="1">
              <a:off x="326415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>
                  <a:solidFill>
                    <a:prstClr val="white"/>
                  </a:solidFill>
                </a:rPr>
                <a:t>A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평행 사변형 27">
              <a:extLst>
                <a:ext uri="{FF2B5EF4-FFF2-40B4-BE49-F238E27FC236}">
                  <a16:creationId xmlns="" xmlns:a16="http://schemas.microsoft.com/office/drawing/2014/main" id="{F9314D9D-CADF-4E71-AB48-61DE44C15FF6}"/>
                </a:ext>
              </a:extLst>
            </p:cNvPr>
            <p:cNvSpPr/>
            <p:nvPr userDrawn="1"/>
          </p:nvSpPr>
          <p:spPr>
            <a:xfrm rot="10800000">
              <a:off x="347420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="" xmlns:a16="http://schemas.microsoft.com/office/drawing/2014/main" id="{97C8BF91-A069-4EFB-B64B-14E09AB82A33}"/>
                </a:ext>
              </a:extLst>
            </p:cNvPr>
            <p:cNvSpPr/>
            <p:nvPr userDrawn="1"/>
          </p:nvSpPr>
          <p:spPr>
            <a:xfrm rot="10800000" flipV="1">
              <a:off x="3641554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 smtClean="0">
                  <a:solidFill>
                    <a:prstClr val="white"/>
                  </a:solidFill>
                </a:rPr>
                <a:t>V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="" xmlns:a16="http://schemas.microsoft.com/office/drawing/2014/main" id="{9F5525FA-8BFC-47F6-8DEF-1251D272CF5D}"/>
                </a:ext>
              </a:extLst>
            </p:cNvPr>
            <p:cNvSpPr/>
            <p:nvPr userDrawn="1"/>
          </p:nvSpPr>
          <p:spPr>
            <a:xfrm rot="10800000">
              <a:off x="3806524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="" xmlns:a16="http://schemas.microsoft.com/office/drawing/2014/main" id="{A9691F8D-A9AC-4728-AA4D-B26D8CFDF7BC}"/>
                </a:ext>
              </a:extLst>
            </p:cNvPr>
            <p:cNvSpPr/>
            <p:nvPr userDrawn="1"/>
          </p:nvSpPr>
          <p:spPr>
            <a:xfrm rot="10800000" flipV="1">
              <a:off x="3973875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 smtClean="0">
                  <a:solidFill>
                    <a:prstClr val="white"/>
                  </a:solidFill>
                </a:rPr>
                <a:t>A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="" xmlns:a16="http://schemas.microsoft.com/office/drawing/2014/main" id="{8AAFABCC-68C7-4C6B-88D7-505C37EFC5ED}"/>
                </a:ext>
              </a:extLst>
            </p:cNvPr>
            <p:cNvSpPr/>
            <p:nvPr userDrawn="1"/>
          </p:nvSpPr>
          <p:spPr>
            <a:xfrm rot="10800000" flipV="1">
              <a:off x="4143432" y="3156712"/>
              <a:ext cx="650023" cy="726296"/>
            </a:xfrm>
            <a:prstGeom prst="parallelogram">
              <a:avLst>
                <a:gd name="adj" fmla="val 5725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38944" y="2091850"/>
            <a:ext cx="2120729" cy="517996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Ch. 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9315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5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321297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웹프로그래밍과 </a:t>
            </a:r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html5</a:t>
            </a: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116632"/>
            <a:ext cx="18966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/>
              <a:t>http://webprogramming.co.kr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xmlns="" val="439717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Netscape Navigator</a:t>
            </a:r>
          </a:p>
          <a:p>
            <a:pPr lvl="1"/>
            <a:r>
              <a:rPr lang="ko-KR" altLang="en-US" dirty="0" smtClean="0"/>
              <a:t>일반인도 쉽게 사용하도록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갖춘 최초의 브라우저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Marc </a:t>
            </a:r>
            <a:r>
              <a:rPr lang="en-US" altLang="ko-KR" dirty="0" err="1" smtClean="0"/>
              <a:t>Andreesseen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. Netscape </a:t>
            </a:r>
            <a:r>
              <a:rPr lang="ko-KR" altLang="en-US" dirty="0" smtClean="0"/>
              <a:t>사 창업</a:t>
            </a:r>
            <a:endParaRPr lang="en-US" altLang="ko-KR" dirty="0" smtClean="0"/>
          </a:p>
          <a:p>
            <a:r>
              <a:rPr lang="en-US" altLang="ko-KR" dirty="0" smtClean="0"/>
              <a:t>Internet Explorer</a:t>
            </a:r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운영체제에 끼워 배포하여 순식간에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잠식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Opera</a:t>
            </a:r>
          </a:p>
          <a:p>
            <a:pPr lvl="1"/>
            <a:r>
              <a:rPr lang="en-US" altLang="ko-KR" dirty="0" smtClean="0"/>
              <a:t>1994</a:t>
            </a:r>
            <a:r>
              <a:rPr lang="ko-KR" altLang="en-US" dirty="0" smtClean="0"/>
              <a:t>년 오페라 소프트웨어에서  개발</a:t>
            </a:r>
            <a:r>
              <a:rPr lang="en-US" altLang="ko-KR" dirty="0" smtClean="0"/>
              <a:t>. 1996</a:t>
            </a:r>
            <a:r>
              <a:rPr lang="ko-KR" altLang="en-US" dirty="0" smtClean="0"/>
              <a:t>년에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크기 작고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속도 빠름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 미미</a:t>
            </a:r>
            <a:endParaRPr lang="en-US" altLang="ko-KR" dirty="0" smtClean="0"/>
          </a:p>
          <a:p>
            <a:r>
              <a:rPr lang="en-US" altLang="ko-KR" dirty="0" smtClean="0"/>
              <a:t>Safari</a:t>
            </a:r>
          </a:p>
          <a:p>
            <a:pPr lvl="1"/>
            <a:r>
              <a:rPr lang="en-US" altLang="ko-KR" dirty="0" smtClean="0"/>
              <a:t>2003</a:t>
            </a:r>
            <a:r>
              <a:rPr lang="ko-KR" altLang="en-US" dirty="0" smtClean="0"/>
              <a:t>년 애플에서 개발</a:t>
            </a:r>
            <a:r>
              <a:rPr lang="en-US" altLang="ko-KR" dirty="0" smtClean="0"/>
              <a:t>. Mac 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iOS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Mozilla Firefox</a:t>
            </a:r>
          </a:p>
          <a:p>
            <a:pPr lvl="1"/>
            <a:r>
              <a:rPr lang="en-US" altLang="ko-KR" dirty="0" smtClean="0"/>
              <a:t>2002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Mozilla  </a:t>
            </a:r>
            <a:r>
              <a:rPr lang="ko-KR" altLang="en-US" dirty="0" smtClean="0"/>
              <a:t>재단에서 개발</a:t>
            </a:r>
            <a:r>
              <a:rPr lang="en-US" altLang="ko-KR" dirty="0" smtClean="0"/>
              <a:t>. W3C</a:t>
            </a:r>
            <a:r>
              <a:rPr lang="ko-KR" altLang="en-US" dirty="0" smtClean="0"/>
              <a:t>의 표준안에 가장 충실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Mozilla </a:t>
            </a:r>
            <a:r>
              <a:rPr lang="ko-KR" altLang="en-US" dirty="0" smtClean="0"/>
              <a:t>재단은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사가 브라우저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소스를 공개하고 만든 재단</a:t>
            </a:r>
            <a:endParaRPr lang="en-US" altLang="ko-KR" dirty="0" smtClean="0"/>
          </a:p>
          <a:p>
            <a:r>
              <a:rPr lang="en-US" altLang="ko-KR" dirty="0" smtClean="0"/>
              <a:t>Google Chrome</a:t>
            </a:r>
          </a:p>
          <a:p>
            <a:pPr lvl="1"/>
            <a:r>
              <a:rPr lang="en-US" altLang="ko-KR" dirty="0" smtClean="0"/>
              <a:t>2008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구글에서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새로운 강자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가장 많이 사용되고 있음</a:t>
            </a:r>
            <a:endParaRPr lang="en-US" altLang="ko-KR" dirty="0" smtClean="0"/>
          </a:p>
          <a:p>
            <a:r>
              <a:rPr lang="en-US" altLang="ko-KR" dirty="0" smtClean="0"/>
              <a:t>Microsoft Edge</a:t>
            </a:r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Internet Explorer </a:t>
            </a:r>
            <a:r>
              <a:rPr lang="ko-KR" altLang="en-US" dirty="0" smtClean="0"/>
              <a:t>업그레이드 중단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658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 기준 웹 브라우저의 </a:t>
            </a:r>
            <a:r>
              <a:rPr lang="ko-KR" altLang="en-US" dirty="0"/>
              <a:t>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5776" y="1484784"/>
            <a:ext cx="5184576" cy="2365057"/>
          </a:xfrm>
          <a:prstGeom prst="rect">
            <a:avLst/>
          </a:prstGeom>
          <a:ln>
            <a:solidFill>
              <a:srgbClr val="53D2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5492" y="3990236"/>
            <a:ext cx="5184576" cy="2346947"/>
          </a:xfrm>
          <a:prstGeom prst="rect">
            <a:avLst/>
          </a:prstGeom>
          <a:ln>
            <a:solidFill>
              <a:srgbClr val="53D2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11386" y="1685980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smtClean="0"/>
              <a:t>데스크톱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11386" y="3990236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모바일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태블릿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9322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 개발 및 설치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115616" y="3027090"/>
            <a:ext cx="6984777" cy="3786286"/>
            <a:chOff x="755576" y="1844824"/>
            <a:chExt cx="7704857" cy="400231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검색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j-lt"/>
                </a:rPr>
                <a:t>HTML </a:t>
              </a:r>
              <a:r>
                <a:rPr lang="ko-KR" altLang="en-US" sz="1100" dirty="0" smtClean="0">
                  <a:latin typeface="+mj-lt"/>
                </a:rPr>
                <a:t>문서</a:t>
              </a:r>
              <a:r>
                <a:rPr lang="en-US" altLang="ko-KR" sz="11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이미지</a:t>
              </a:r>
              <a:r>
                <a:rPr lang="en-US" altLang="ko-KR" sz="1100" dirty="0" smtClean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동영상 </a:t>
              </a:r>
              <a:r>
                <a:rPr lang="ko-KR" altLang="en-US" sz="1100" dirty="0">
                  <a:latin typeface="+mj-lt"/>
                </a:rPr>
                <a:t>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회원관리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주문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지도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응용프로그램</a:t>
              </a:r>
              <a:endParaRPr lang="ko-KR" altLang="en-US" sz="1200" dirty="0"/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요청</a:t>
              </a:r>
              <a:endParaRPr lang="ko-KR" altLang="en-US" sz="12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컴퓨터</a:t>
              </a:r>
              <a:endParaRPr lang="ko-KR" altLang="en-US" sz="12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클라이언트</a:t>
              </a:r>
              <a:endParaRPr lang="ko-KR" altLang="en-US" sz="1200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사이트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2563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서버 소프트웨어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브라우저로부터 요청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 문서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웹 서버 응용프로그램 작동시키기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응용프로그램의 실행 결과를 웹 브라우저로 전송</a:t>
            </a:r>
            <a:endParaRPr lang="en-US" altLang="ko-KR" dirty="0" smtClean="0"/>
          </a:p>
          <a:p>
            <a:r>
              <a:rPr lang="ko-KR" altLang="en-US" dirty="0" smtClean="0"/>
              <a:t>웹 서버 소프트웨어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Apache </a:t>
            </a:r>
            <a:r>
              <a:rPr lang="ko-KR" altLang="en-US" dirty="0" smtClean="0"/>
              <a:t>사에서 만든 </a:t>
            </a:r>
            <a:r>
              <a:rPr lang="en-US" altLang="ko-KR" dirty="0" smtClean="0"/>
              <a:t>Apache(Tomcat)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마이크로소프트 사에서 만들고 </a:t>
            </a:r>
            <a:r>
              <a:rPr lang="en-US" altLang="ko-KR" dirty="0" smtClean="0"/>
              <a:t>Windows NT</a:t>
            </a:r>
            <a:r>
              <a:rPr lang="ko-KR" altLang="en-US" dirty="0" smtClean="0"/>
              <a:t>에서만 실행되는 </a:t>
            </a:r>
            <a:r>
              <a:rPr lang="en-US" altLang="ko-KR" dirty="0" smtClean="0"/>
              <a:t>IIS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NGINX </a:t>
            </a:r>
            <a:r>
              <a:rPr lang="ko-KR" altLang="en-US" dirty="0" smtClean="0"/>
              <a:t>사에서 만든 </a:t>
            </a:r>
            <a:r>
              <a:rPr lang="en-US" altLang="ko-KR" dirty="0" err="1" smtClean="0"/>
              <a:t>nginx</a:t>
            </a:r>
            <a:endParaRPr lang="ko-KR" altLang="en-US" dirty="0" smtClean="0"/>
          </a:p>
          <a:p>
            <a:pPr lvl="1"/>
            <a:r>
              <a:rPr lang="ko-KR" altLang="en-US" dirty="0" err="1" smtClean="0"/>
              <a:t>구글에서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사이트에서 실행되는 </a:t>
            </a:r>
            <a:r>
              <a:rPr lang="en-US" altLang="ko-KR" dirty="0" smtClean="0"/>
              <a:t>GWS(Google Web Server)</a:t>
            </a: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583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목적을 이행하는 서버 측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검색 사이트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검색 웹 서버 응용프로그램 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번역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번역 </a:t>
            </a:r>
            <a:r>
              <a:rPr lang="ko-KR" altLang="en-US" dirty="0"/>
              <a:t>웹 서버 응용프로그램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회원 관리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회원 관리 웹 </a:t>
            </a:r>
            <a:r>
              <a:rPr lang="ko-KR" altLang="en-US" dirty="0"/>
              <a:t>서버 응용프로그램 필요</a:t>
            </a:r>
          </a:p>
          <a:p>
            <a:r>
              <a:rPr lang="ko-KR" altLang="en-US" dirty="0" smtClean="0"/>
              <a:t>웹 </a:t>
            </a:r>
            <a:r>
              <a:rPr lang="ko-KR" altLang="en-US" dirty="0"/>
              <a:t>서버 응용프로그램 </a:t>
            </a:r>
            <a:r>
              <a:rPr lang="ko-KR" altLang="en-US" dirty="0" smtClean="0"/>
              <a:t>개발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서버용 자바스크립트</a:t>
            </a:r>
            <a:r>
              <a:rPr lang="en-US" altLang="ko-KR" dirty="0" smtClean="0"/>
              <a:t>(node)</a:t>
            </a:r>
          </a:p>
          <a:p>
            <a:pPr lvl="1"/>
            <a:r>
              <a:rPr lang="en-US" altLang="ko-KR" dirty="0" smtClean="0"/>
              <a:t>JSP(Java Server Page) – Java</a:t>
            </a:r>
            <a:r>
              <a:rPr lang="ko-KR" altLang="en-US" dirty="0" smtClean="0"/>
              <a:t>의 스크립트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–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en-US" altLang="ko-KR" dirty="0"/>
          </a:p>
          <a:p>
            <a:pPr lvl="1"/>
            <a:r>
              <a:rPr lang="en-US" altLang="ko-KR" dirty="0" smtClean="0"/>
              <a:t>C/C++</a:t>
            </a:r>
          </a:p>
          <a:p>
            <a:pPr lvl="1"/>
            <a:r>
              <a:rPr lang="en-US" altLang="ko-KR" dirty="0" smtClean="0"/>
              <a:t>PHP, Perl, Python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3746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문서와 전자 문서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전자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워드나 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메모장 등으로 작성하고 볼 수 있는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문서는 보통 하나의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별로 파일에 저장하지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본문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등을 모두 문서 내에 직접 저장</a:t>
            </a:r>
            <a:endParaRPr lang="en-US" altLang="ko-KR" dirty="0" smtClean="0"/>
          </a:p>
          <a:p>
            <a:r>
              <a:rPr lang="ko-KR" altLang="en-US" dirty="0" smtClean="0"/>
              <a:t>웹 문서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언어로 작성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웹 브라우저로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문서는 페이지 단위로 파일에 분할하여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마다 하나의 파일에 나누어 작성되고 저장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페이지는 하이퍼링크로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</a:t>
            </a:r>
            <a:r>
              <a:rPr lang="en-US" altLang="ko-KR" dirty="0"/>
              <a:t> </a:t>
            </a:r>
            <a:r>
              <a:rPr lang="ko-KR" altLang="en-US" dirty="0" smtClean="0"/>
              <a:t>만 저장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등은 별도의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파일의 이름으로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페이지들의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하이퍼링크</a:t>
            </a:r>
            <a:r>
              <a:rPr lang="en-US" altLang="ko-KR" dirty="0" smtClean="0"/>
              <a:t>(hyperlink) – </a:t>
            </a: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페이지의 주소를 가진 텍스트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페이지들은 하이퍼링크로 상호 연결됨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읽는 순서는 사용자가 결정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/>
              <a:t>문서는 사용자가 하이퍼링크를 따라 </a:t>
            </a:r>
            <a:r>
              <a:rPr lang="ko-KR" altLang="en-US" dirty="0" smtClean="0"/>
              <a:t>웹 페이지 선택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네비게이션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 문서는 문서를 만드는 사람이 결정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91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57935" y="9807515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파일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전자 문서 사례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485541" y="980751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문서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-66427"/>
            <a:ext cx="5355295" cy="69244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845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페이지의 주소</a:t>
            </a:r>
            <a:r>
              <a:rPr lang="en-US" altLang="ko-KR" dirty="0" smtClean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83568" y="1698160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 smtClean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 smtClean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 smtClean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 smtClean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  <a:endParaRPr lang="en-US" altLang="ko-KR" sz="2400" b="1" dirty="0">
                <a:solidFill>
                  <a:srgbClr val="00B0F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smtClean="0">
                  <a:latin typeface="+mj-lt"/>
                </a:rPr>
                <a:t>경로명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 smtClean="0">
                  <a:latin typeface="+mj-lt"/>
                </a:rPr>
                <a:t>웹페이지</a:t>
              </a:r>
              <a:endParaRPr lang="en-US" altLang="ko-KR" sz="1400" b="1" dirty="0" smtClean="0">
                <a:latin typeface="+mj-lt"/>
              </a:endParaRPr>
            </a:p>
            <a:p>
              <a:r>
                <a:rPr lang="ko-KR" altLang="en-US" sz="1400" b="1" dirty="0" smtClean="0">
                  <a:latin typeface="+mj-lt"/>
                </a:rPr>
                <a:t>파일이름</a:t>
              </a:r>
              <a:endParaRPr lang="ko-KR" altLang="en-US" sz="1400" b="1" dirty="0">
                <a:latin typeface="+mj-lt"/>
              </a:endParaRP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274726" y="3647325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HTTP,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https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400" kern="0" dirty="0" smtClean="0">
              <a:solidFill>
                <a:srgbClr val="000000"/>
              </a:solidFill>
              <a:latin typeface="+mn-ea"/>
            </a:endParaRP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프로토콜마다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2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+mj-lt"/>
                </a:rPr>
                <a:t>HTML </a:t>
              </a:r>
              <a:r>
                <a:rPr lang="ko-KR" altLang="en-US" sz="1200" dirty="0" smtClean="0">
                  <a:latin typeface="+mj-lt"/>
                </a:rPr>
                <a:t> 페이지</a:t>
              </a:r>
              <a:r>
                <a:rPr lang="en-US" altLang="ko-KR" sz="12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 smtClean="0">
                  <a:latin typeface="+mj-lt"/>
                </a:rPr>
                <a:t>이미지</a:t>
              </a:r>
              <a:r>
                <a:rPr lang="en-US" altLang="ko-KR" sz="1200" dirty="0" smtClean="0">
                  <a:latin typeface="+mj-lt"/>
                </a:rPr>
                <a:t>, </a:t>
              </a:r>
              <a:r>
                <a:rPr lang="ko-KR" altLang="en-US" sz="1200" dirty="0" smtClean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</a:t>
              </a:r>
              <a:r>
                <a:rPr lang="ko-KR" altLang="en-US" sz="1400" dirty="0" smtClean="0">
                  <a:latin typeface="+mj-lt"/>
                </a:rPr>
                <a:t>서버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 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읽기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전송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6.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연결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서버에 연결 수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oracle </a:t>
              </a:r>
              <a:r>
                <a:rPr lang="ko-KR" altLang="en-US" sz="1400" dirty="0" smtClean="0"/>
                <a:t>웹 서버</a:t>
              </a:r>
              <a:endParaRPr lang="ko-KR" altLang="en-US" sz="14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과정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1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 smtClean="0"/>
              <a:t>1989</a:t>
            </a:r>
            <a:r>
              <a:rPr lang="ko-KR" altLang="en-US" dirty="0" smtClean="0"/>
              <a:t>년 웹 개념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WorldWideWeb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시작</a:t>
            </a:r>
            <a:endParaRPr lang="en-US" altLang="ko-KR" dirty="0" smtClean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 smtClean="0"/>
              <a:t>모델 창시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언어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 개념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세계 </a:t>
            </a:r>
            <a:r>
              <a:rPr lang="ko-KR" altLang="en-US" dirty="0"/>
              <a:t>최초의 웹 서버와 웹 </a:t>
            </a:r>
            <a:r>
              <a:rPr lang="ko-KR" altLang="en-US" dirty="0" smtClean="0"/>
              <a:t>브라우저 </a:t>
            </a:r>
            <a:r>
              <a:rPr lang="ko-KR" altLang="en-US" dirty="0"/>
              <a:t>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30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smtClean="0"/>
              <a:t>웹의 기본 개념과 구조를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서버와 웹 브라우저의 상호 관계를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문서와 기존의 전자 문서와의 차이점을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페이지를 구성하는 </a:t>
            </a:r>
            <a:r>
              <a:rPr lang="en-US" altLang="ko-KR" dirty="0" smtClean="0"/>
              <a:t>HTML, CSS, </a:t>
            </a:r>
            <a:r>
              <a:rPr lang="ko-KR" altLang="en-US" dirty="0" smtClean="0"/>
              <a:t>자바스크립트의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목적과 기능을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로 웹 페이지를 작성하는 과정을 알고 필요한 도구를 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 smtClean="0"/>
              <a:t>컴퓨터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</a:t>
            </a:r>
            <a:r>
              <a:rPr lang="ko-KR" altLang="en-US" sz="1400" dirty="0" smtClean="0">
                <a:latin typeface="+mj-ea"/>
                <a:ea typeface="+mj-ea"/>
              </a:rPr>
              <a:t>설치하고 운용한 </a:t>
            </a:r>
            <a:r>
              <a:rPr lang="en-US" altLang="ko-KR" sz="1400" dirty="0" smtClean="0">
                <a:latin typeface="+mj-ea"/>
                <a:ea typeface="+mj-ea"/>
              </a:rPr>
              <a:t>NeXT </a:t>
            </a:r>
            <a:r>
              <a:rPr lang="ko-KR" altLang="en-US" sz="1400" dirty="0" smtClean="0">
                <a:latin typeface="+mj-ea"/>
                <a:ea typeface="+mj-ea"/>
              </a:rPr>
              <a:t>컴퓨터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ko-KR" altLang="en-US" sz="1400" dirty="0" smtClean="0">
                <a:latin typeface="+mj-ea"/>
                <a:ea typeface="+mj-ea"/>
              </a:rPr>
              <a:t>최초의 </a:t>
            </a:r>
            <a:r>
              <a:rPr lang="ko-KR" altLang="en-US" sz="1400" dirty="0">
                <a:latin typeface="+mj-ea"/>
                <a:ea typeface="+mj-ea"/>
              </a:rPr>
              <a:t>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</a:t>
            </a:r>
            <a:r>
              <a:rPr lang="ko-KR" altLang="en-US" sz="1400" dirty="0" smtClean="0">
                <a:latin typeface="+mj-ea"/>
                <a:ea typeface="+mj-ea"/>
              </a:rPr>
              <a:t>이용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54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성공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만들기 쉬운 웹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사용하기 쉬운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단순하고 직관적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웹 페이지는 텍스트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아무 텍스트 편집기로 편집 가능</a:t>
            </a:r>
            <a:endParaRPr lang="en-US" altLang="ko-KR" dirty="0" smtClean="0"/>
          </a:p>
          <a:p>
            <a:r>
              <a:rPr lang="ko-KR" altLang="en-US" dirty="0" smtClean="0"/>
              <a:t>효율적인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브라우저가 웹 페이지를 모두 전송 받고 나면 웹 서버와의 접속을 끊는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서버에 많은 웹 브라우저의 동시 접속에 따른 낮은 부담</a:t>
            </a:r>
            <a:endParaRPr lang="en-US" altLang="ko-KR" dirty="0" smtClean="0"/>
          </a:p>
          <a:p>
            <a:r>
              <a:rPr lang="ko-KR" altLang="en-US" dirty="0" smtClean="0"/>
              <a:t>웹 서버와 웹 브라우저의 작업 분담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서버는 웹 브라우저로부터 요청 받은 자원 전송 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출력하는 것은 브라우저의 몫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서버의 낮은 부하로 많은 동시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08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곳에 웹이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웹은 오늘날 정보 통신의 기본 플랫폼</a:t>
            </a:r>
            <a:endParaRPr lang="en-US" altLang="ko-KR" dirty="0" smtClean="0"/>
          </a:p>
          <a:p>
            <a:r>
              <a:rPr lang="ko-KR" altLang="en-US" dirty="0" smtClean="0"/>
              <a:t>다양한 기기에 웹 서버 설치</a:t>
            </a:r>
            <a:endParaRPr lang="en-US" altLang="ko-KR" dirty="0" smtClean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 smtClean="0"/>
              <a:t>셋톱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</a:t>
            </a:r>
            <a:r>
              <a:rPr lang="en-US" altLang="ko-KR" dirty="0" smtClean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 smtClean="0"/>
              <a:t>웹은 장치를 제어하는 쉬운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무선 공유기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공유기에는 키보드와 스크린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 웹 서버 설치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브라우저를 이용하여 무선 공유기의 웹 서버와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브라우저를 이용하여 무선 공유기 내의 설정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328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 구성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구조와 내용 </a:t>
            </a:r>
            <a:r>
              <a:rPr lang="en-US" altLang="ko-KR" dirty="0" smtClean="0"/>
              <a:t>- HTML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모양 </a:t>
            </a:r>
            <a:r>
              <a:rPr lang="en-US" altLang="ko-KR" dirty="0" smtClean="0"/>
              <a:t>- CSS(Cascading Style Sheet)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행동 및 응용 프로그램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</a:t>
            </a:r>
            <a:r>
              <a:rPr lang="ko-KR" altLang="en-US" dirty="0" smtClean="0"/>
              <a:t>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582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600"/>
            <a:ext cx="8442520" cy="68012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HTML, CSS, </a:t>
            </a:r>
            <a:r>
              <a:rPr lang="en-US" altLang="ko-KR" dirty="0" err="1" smtClean="0"/>
              <a:t>Javascript</a:t>
            </a:r>
            <a:r>
              <a:rPr lang="ko-KR" altLang="en-US" dirty="0"/>
              <a:t>로 분리된 </a:t>
            </a:r>
            <a:r>
              <a:rPr lang="ko-KR" altLang="en-US" dirty="0" smtClean="0"/>
              <a:t>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7551" y="2636912"/>
            <a:ext cx="4248472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</a:t>
            </a:r>
            <a:r>
              <a:rPr lang="en-US" altLang="ko-KR" sz="1300" dirty="0"/>
              <a:t>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174878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HTML </a:t>
            </a:r>
            <a:r>
              <a:rPr lang="ko-KR" altLang="en-US" sz="1050" dirty="0" smtClean="0"/>
              <a:t>태그로 구조와 내용만 있는 웹 페이지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 smtClean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2636912"/>
            <a:ext cx="3375505" cy="26253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506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HTML,CSS,Javascript</a:t>
            </a:r>
            <a:r>
              <a:rPr lang="ko-KR" altLang="en-US" dirty="0" smtClean="0"/>
              <a:t>로 분리된 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88840"/>
            <a:ext cx="4248472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3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body { background-color : linen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green</a:t>
            </a:r>
            <a:r>
              <a:rPr lang="en-US" altLang="ko-KR" sz="1300" dirty="0">
                <a:solidFill>
                  <a:srgbClr val="C00000"/>
                </a:solidFill>
              </a:rPr>
              <a:t>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			margin-left : 40px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margin-right : 40px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h3 { text-align : center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hr</a:t>
            </a:r>
            <a:r>
              <a:rPr lang="en-US" altLang="ko-KR" sz="1300" dirty="0" smtClean="0">
                <a:solidFill>
                  <a:srgbClr val="C00000"/>
                </a:solidFill>
              </a:rPr>
              <a:t> { height : </a:t>
            </a:r>
            <a:r>
              <a:rPr lang="en-US" altLang="ko-KR" sz="1300" dirty="0">
                <a:solidFill>
                  <a:srgbClr val="C00000"/>
                </a:solidFill>
              </a:rPr>
              <a:t>5px; </a:t>
            </a:r>
            <a:r>
              <a:rPr lang="en-US" altLang="ko-KR" sz="1300" dirty="0" smtClean="0">
                <a:solidFill>
                  <a:srgbClr val="C00000"/>
                </a:solidFill>
              </a:rPr>
              <a:t>border : solid </a:t>
            </a:r>
            <a:r>
              <a:rPr lang="en-US" altLang="ko-KR" sz="1300" dirty="0">
                <a:solidFill>
                  <a:srgbClr val="C00000"/>
                </a:solidFill>
              </a:rPr>
              <a:t>grey; </a:t>
            </a:r>
            <a:endParaRPr lang="en-US" altLang="ko-KR" sz="1300" dirty="0" smtClean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smtClean="0">
                <a:solidFill>
                  <a:srgbClr val="C00000"/>
                </a:solidFill>
              </a:rPr>
              <a:t>		background-color : </a:t>
            </a:r>
            <a:r>
              <a:rPr lang="en-US" altLang="ko-KR" sz="1300" dirty="0">
                <a:solidFill>
                  <a:srgbClr val="C00000"/>
                </a:solidFill>
              </a:rPr>
              <a:t>grey 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span { color</a:t>
            </a:r>
            <a:r>
              <a:rPr lang="en-US" altLang="ko-KR" sz="1300" dirty="0">
                <a:solidFill>
                  <a:srgbClr val="C00000"/>
                </a:solidFill>
              </a:rPr>
              <a:t>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</a:t>
            </a:r>
            <a:r>
              <a:rPr lang="en-US" altLang="ko-KR" sz="1300" b="1" dirty="0" smtClean="0">
                <a:solidFill>
                  <a:srgbClr val="C00000"/>
                </a:solidFill>
              </a:rPr>
              <a:t>&gt;</a:t>
            </a:r>
            <a:endParaRPr lang="en-US" altLang="ko-KR" sz="1300" b="1" dirty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was an American singer and actor. In November</a:t>
            </a:r>
          </a:p>
          <a:p>
            <a:pPr defTabSz="180000"/>
            <a:r>
              <a:rPr lang="en-US" altLang="ko-KR" sz="1300" dirty="0" smtClean="0"/>
              <a:t>1956, he made his film debut in &lt;span&gt;Love Me </a:t>
            </a:r>
          </a:p>
          <a:p>
            <a:pPr defTabSz="180000"/>
            <a:r>
              <a:rPr lang="en-US" altLang="ko-KR" sz="1300" dirty="0" smtClean="0"/>
              <a:t>Tender&lt;/span&gt;. He is often referred to as </a:t>
            </a:r>
          </a:p>
          <a:p>
            <a:pPr defTabSz="180000"/>
            <a:r>
              <a:rPr lang="en-US" altLang="ko-KR" sz="1300" dirty="0" smtClean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4297903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CSS</a:t>
            </a:r>
            <a:r>
              <a:rPr lang="ko-KR" altLang="en-US" sz="1050" dirty="0" smtClean="0"/>
              <a:t>로 문서의 모양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스타일</a:t>
            </a:r>
            <a:r>
              <a:rPr lang="en-US" altLang="ko-KR" sz="1050" dirty="0" smtClean="0"/>
              <a:t>)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코딩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</a:t>
            </a:r>
            <a:r>
              <a:rPr lang="en-US" altLang="ko-KR" sz="2400" dirty="0" smtClean="0">
                <a:solidFill>
                  <a:srgbClr val="C00000"/>
                </a:solidFill>
              </a:rPr>
              <a:t>. CSS </a:t>
            </a:r>
            <a:r>
              <a:rPr lang="ko-KR" altLang="en-US" sz="2400" kern="0" dirty="0" smtClean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2636912"/>
            <a:ext cx="3054052" cy="2804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339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34734" y="6151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</a:t>
            </a:r>
            <a:r>
              <a:rPr lang="ko-KR" altLang="en-US" sz="2400" dirty="0" smtClean="0">
                <a:solidFill>
                  <a:srgbClr val="C00000"/>
                </a:solidFill>
              </a:rPr>
              <a:t>처리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4669" y="770032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구성 요소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2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&lt;/</a:t>
            </a:r>
            <a:r>
              <a:rPr lang="en-US" altLang="ko-KR" sz="1200" b="1" dirty="0">
                <a:solidFill>
                  <a:srgbClr val="C00000"/>
                </a:solidFill>
              </a:rPr>
              <a:t>style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&gt;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0070C0"/>
                </a:solidFill>
              </a:rPr>
              <a:t>&lt;/</a:t>
            </a:r>
            <a:r>
              <a:rPr lang="en-US" altLang="ko-KR" sz="1200" b="1" dirty="0">
                <a:solidFill>
                  <a:srgbClr val="0070C0"/>
                </a:solidFill>
              </a:rPr>
              <a:t>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="show()"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="hide</a:t>
            </a:r>
            <a:r>
              <a:rPr lang="en-US" altLang="ko-KR" sz="1200" b="1" dirty="0" smtClean="0"/>
              <a:t>()"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	Elvis </a:t>
            </a:r>
            <a:r>
              <a:rPr lang="en-US" altLang="ko-KR" sz="1200" dirty="0"/>
              <a:t>Presley&lt;/h3&gt;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div&gt;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id="fig"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=""&gt;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div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He was an American singer and actor. In November</a:t>
            </a:r>
          </a:p>
          <a:p>
            <a:pPr defTabSz="180000"/>
            <a:r>
              <a:rPr lang="en-US" altLang="ko-KR" sz="1200" dirty="0" smtClean="0"/>
              <a:t>1956, he made his film debut in &lt;span&gt;Love Me </a:t>
            </a:r>
          </a:p>
          <a:p>
            <a:pPr defTabSz="180000"/>
            <a:r>
              <a:rPr lang="en-US" altLang="ko-KR" sz="1200" dirty="0" smtClean="0"/>
              <a:t>Tender&lt;/span&gt;. He is often referred to as </a:t>
            </a:r>
          </a:p>
          <a:p>
            <a:pPr defTabSz="180000"/>
            <a:r>
              <a:rPr lang="en-US" altLang="ko-KR" sz="1200" dirty="0" smtClean="0"/>
              <a:t>"&lt;span&gt;the King of Rock and Roll&lt;/span&gt;".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</a:t>
            </a:r>
            <a:r>
              <a:rPr lang="en-US" altLang="ko-KR" sz="1200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437112"/>
            <a:ext cx="2844048" cy="280928"/>
          </a:xfrm>
          <a:prstGeom prst="wedgeRoundRectCallout">
            <a:avLst>
              <a:gd name="adj1" fmla="val -47662"/>
              <a:gd name="adj2" fmla="val 99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텍스트에 마우스를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올리면 </a:t>
            </a:r>
            <a:r>
              <a:rPr lang="en-US" altLang="ko-KR" sz="1000" dirty="0" smtClean="0"/>
              <a:t>show() </a:t>
            </a:r>
            <a:r>
              <a:rPr lang="ko-KR" altLang="en-US" sz="1000" dirty="0" smtClean="0"/>
              <a:t>함수 호출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95736" y="2852936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자바스크립크</a:t>
            </a:r>
            <a:r>
              <a:rPr lang="ko-KR" altLang="en-US" sz="1050" dirty="0" smtClean="0"/>
              <a:t> 코드 추가</a:t>
            </a:r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636" y="787276"/>
            <a:ext cx="2858406" cy="2629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4636" y="3501008"/>
            <a:ext cx="2858406" cy="3215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6194" y="4789276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텍스트에 마우스를</a:t>
            </a:r>
            <a:r>
              <a:rPr lang="en-US" altLang="ko-KR" sz="1050" dirty="0" smtClean="0"/>
              <a:t> </a:t>
            </a:r>
          </a:p>
          <a:p>
            <a:r>
              <a:rPr lang="ko-KR" altLang="en-US" sz="1050" dirty="0" smtClean="0"/>
              <a:t>올리면 </a:t>
            </a:r>
            <a:r>
              <a:rPr lang="ko-KR" altLang="en-US" sz="1050" dirty="0" err="1" smtClean="0"/>
              <a:t>엘비스</a:t>
            </a:r>
            <a:r>
              <a:rPr lang="ko-KR" altLang="en-US" sz="1050" dirty="0" smtClean="0"/>
              <a:t> 이미지 출력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내리면 없어짐</a:t>
            </a:r>
            <a:endParaRPr lang="ko-KR" altLang="en-US" sz="1050" dirty="0"/>
          </a:p>
        </p:txBody>
      </p:sp>
    </p:spTree>
    <p:extLst>
      <p:ext uri="{BB962C8B-B14F-4D97-AF65-F5344CB8AC3E}">
        <p14:creationId xmlns="" xmlns:p14="http://schemas.microsoft.com/office/powerpoint/2010/main" val="3202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언어의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/>
              <a:t>표준화된 태그로 웹 페이지를 작성하는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hr</a:t>
            </a:r>
            <a:r>
              <a:rPr lang="en-US" altLang="ko-KR" dirty="0" smtClean="0"/>
              <a:t>&gt;, &lt;table&gt;, &lt;li&gt;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</a:t>
            </a:r>
            <a:r>
              <a:rPr lang="ko-KR" altLang="en-US" dirty="0" smtClean="0"/>
              <a:t>라인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549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915477" y="28193"/>
            <a:ext cx="7544955" cy="6860229"/>
            <a:chOff x="915477" y="28193"/>
            <a:chExt cx="7544955" cy="6860229"/>
          </a:xfrm>
        </p:grpSpPr>
        <p:cxnSp>
          <p:nvCxnSpPr>
            <p:cNvPr id="14" name="직선 화살표 연결선 13"/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00574" y="6483121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36" idx="3"/>
            </p:cNvCxnSpPr>
            <p:nvPr/>
          </p:nvCxnSpPr>
          <p:spPr>
            <a:xfrm flipV="1">
              <a:off x="1407920" y="5284649"/>
              <a:ext cx="705251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4" idx="3"/>
            </p:cNvCxnSpPr>
            <p:nvPr/>
          </p:nvCxnSpPr>
          <p:spPr>
            <a:xfrm flipV="1">
              <a:off x="1407920" y="4030556"/>
              <a:ext cx="705251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1" idx="3"/>
            </p:cNvCxnSpPr>
            <p:nvPr/>
          </p:nvCxnSpPr>
          <p:spPr>
            <a:xfrm flipV="1">
              <a:off x="1407920" y="3711755"/>
              <a:ext cx="705251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28" idx="3"/>
            </p:cNvCxnSpPr>
            <p:nvPr/>
          </p:nvCxnSpPr>
          <p:spPr>
            <a:xfrm flipV="1">
              <a:off x="1407920" y="2751315"/>
              <a:ext cx="705251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6" idx="3"/>
            </p:cNvCxnSpPr>
            <p:nvPr/>
          </p:nvCxnSpPr>
          <p:spPr>
            <a:xfrm flipV="1">
              <a:off x="1407920" y="2127851"/>
              <a:ext cx="704306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4" idx="3"/>
            </p:cNvCxnSpPr>
            <p:nvPr/>
          </p:nvCxnSpPr>
          <p:spPr>
            <a:xfrm flipV="1">
              <a:off x="1407920" y="1824069"/>
              <a:ext cx="704306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1" idx="3"/>
            </p:cNvCxnSpPr>
            <p:nvPr/>
          </p:nvCxnSpPr>
          <p:spPr>
            <a:xfrm>
              <a:off x="1407920" y="1513332"/>
              <a:ext cx="704306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19" idx="3"/>
            </p:cNvCxnSpPr>
            <p:nvPr/>
          </p:nvCxnSpPr>
          <p:spPr>
            <a:xfrm>
              <a:off x="1407920" y="1180111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5477" y="40466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28877" y="422758"/>
              <a:ext cx="543143" cy="1797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HTTP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92029" y="143196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2.0</a:t>
              </a:r>
              <a:endParaRPr lang="ko-KR" altLang="en-US" sz="1100" dirty="0"/>
            </a:p>
          </p:txBody>
        </p:sp>
        <p:cxnSp>
          <p:nvCxnSpPr>
            <p:cNvPr id="18" name="직선 화살표 연결선 17"/>
            <p:cNvCxnSpPr>
              <a:endCxn id="17" idx="0"/>
            </p:cNvCxnSpPr>
            <p:nvPr/>
          </p:nvCxnSpPr>
          <p:spPr>
            <a:xfrm flipH="1">
              <a:off x="2300449" y="814371"/>
              <a:ext cx="1" cy="6175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15477" y="104930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5477" y="138252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6942" y="1418071"/>
              <a:ext cx="1027084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Netscape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5477" y="171034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2240" y="1731853"/>
              <a:ext cx="127648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477" y="201199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67823" y="2049611"/>
              <a:ext cx="605323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5477" y="26405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5477" y="35847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1593" y="3622546"/>
              <a:ext cx="1197782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477" y="390947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87989" y="3941434"/>
              <a:ext cx="564991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5477" y="51644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2339" y="5192417"/>
              <a:ext cx="71629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5477" y="634243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79627" y="6385449"/>
              <a:ext cx="1181715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pic>
          <p:nvPicPr>
            <p:cNvPr id="45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183749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941434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625662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352482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892029" y="172522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3.0</a:t>
              </a:r>
              <a:endParaRPr lang="ko-KR" altLang="en-US" sz="1100" dirty="0"/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15477" y="230979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1997</a:t>
              </a:r>
              <a:endParaRPr lang="ko-KR" altLang="en-US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92029" y="232990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3.2</a:t>
              </a:r>
              <a:endParaRPr lang="ko-KR" altLang="en-US" sz="11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92029" y="2611873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4.0</a:t>
              </a:r>
              <a:endParaRPr lang="ko-KR" altLang="en-US" sz="1100" dirty="0"/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1417581" y="5020418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781487" y="4884360"/>
              <a:ext cx="1037922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 </a:t>
              </a:r>
              <a:r>
                <a:rPr lang="ko-KR" altLang="en-US" sz="1100" dirty="0" smtClean="0"/>
                <a:t>시작</a:t>
              </a:r>
              <a:endParaRPr lang="ko-KR" altLang="en-US" sz="11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5477" y="4875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2007</a:t>
              </a:r>
              <a:endParaRPr lang="ko-KR" altLang="en-US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5477" y="60932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2014</a:t>
              </a:r>
              <a:endParaRPr lang="ko-KR" altLang="en-US" sz="1100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380815" y="6235464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43968" y="6111339"/>
              <a:ext cx="712960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</a:t>
              </a:r>
              <a:endParaRPr lang="ko-KR" altLang="en-US" sz="1100" dirty="0"/>
            </a:p>
          </p:txBody>
        </p:sp>
        <p:cxnSp>
          <p:nvCxnSpPr>
            <p:cNvPr id="69" name="직선 화살표 연결선 68"/>
            <p:cNvCxnSpPr>
              <a:stCxn id="17" idx="2"/>
              <a:endCxn id="58" idx="0"/>
            </p:cNvCxnSpPr>
            <p:nvPr/>
          </p:nvCxnSpPr>
          <p:spPr>
            <a:xfrm>
              <a:off x="2300449" y="1629653"/>
              <a:ext cx="0" cy="955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8" idx="2"/>
              <a:endCxn id="59" idx="0"/>
            </p:cNvCxnSpPr>
            <p:nvPr/>
          </p:nvCxnSpPr>
          <p:spPr>
            <a:xfrm>
              <a:off x="2300449" y="1922913"/>
              <a:ext cx="0" cy="40698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59" idx="2"/>
            </p:cNvCxnSpPr>
            <p:nvPr/>
          </p:nvCxnSpPr>
          <p:spPr>
            <a:xfrm flipH="1">
              <a:off x="2299046" y="2527593"/>
              <a:ext cx="1403" cy="15849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2" idx="2"/>
              <a:endCxn id="64" idx="0"/>
            </p:cNvCxnSpPr>
            <p:nvPr/>
          </p:nvCxnSpPr>
          <p:spPr>
            <a:xfrm flipH="1">
              <a:off x="2300448" y="2809565"/>
              <a:ext cx="1" cy="207479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64" idx="2"/>
              <a:endCxn id="68" idx="0"/>
            </p:cNvCxnSpPr>
            <p:nvPr/>
          </p:nvCxnSpPr>
          <p:spPr>
            <a:xfrm>
              <a:off x="2300448" y="5082052"/>
              <a:ext cx="0" cy="102928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486148" y="202287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1</a:t>
              </a:r>
              <a:endParaRPr lang="ko-KR" altLang="en-US" sz="11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86148" y="2694500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2</a:t>
              </a:r>
              <a:endParaRPr lang="ko-KR" altLang="en-US" sz="1100" dirty="0"/>
            </a:p>
          </p:txBody>
        </p:sp>
        <p:cxnSp>
          <p:nvCxnSpPr>
            <p:cNvPr id="86" name="직선 화살표 연결선 85"/>
            <p:cNvCxnSpPr>
              <a:endCxn id="85" idx="0"/>
            </p:cNvCxnSpPr>
            <p:nvPr/>
          </p:nvCxnSpPr>
          <p:spPr>
            <a:xfrm>
              <a:off x="3762127" y="2242503"/>
              <a:ext cx="14919" cy="45199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15477" y="57670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2012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1428811" y="5897839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486148" y="581290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3</a:t>
              </a:r>
              <a:endParaRPr lang="ko-KR" altLang="en-US" sz="1100" dirty="0"/>
            </a:p>
          </p:txBody>
        </p:sp>
        <p:cxnSp>
          <p:nvCxnSpPr>
            <p:cNvPr id="95" name="직선 화살표 연결선 94"/>
            <p:cNvCxnSpPr>
              <a:stCxn id="85" idx="2"/>
              <a:endCxn id="94" idx="0"/>
            </p:cNvCxnSpPr>
            <p:nvPr/>
          </p:nvCxnSpPr>
          <p:spPr>
            <a:xfrm>
              <a:off x="3777046" y="2892192"/>
              <a:ext cx="0" cy="292071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01045" y="2036475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1.0/1.1</a:t>
              </a:r>
              <a:endParaRPr lang="ko-KR" altLang="en-US" sz="11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923595" y="237322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1.2</a:t>
              </a:r>
              <a:endParaRPr lang="ko-KR" altLang="en-US" sz="11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801045" y="2686442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1.3/1.4</a:t>
              </a:r>
              <a:endParaRPr lang="ko-KR" altLang="en-US" sz="1100" dirty="0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1378509" y="3339009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915477" y="322854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2000</a:t>
              </a:r>
              <a:endParaRPr lang="ko-KR" altLang="en-US" sz="11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23595" y="324995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1.5</a:t>
              </a:r>
              <a:endParaRPr lang="ko-KR" altLang="en-US" sz="11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5477" y="42340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2005</a:t>
              </a:r>
              <a:endParaRPr lang="ko-KR" altLang="en-US" sz="1100" dirty="0"/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1398911" y="4364877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923594" y="430824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1.6</a:t>
              </a:r>
              <a:endParaRPr lang="ko-KR" altLang="en-US" sz="11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5477" y="457366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2006</a:t>
              </a:r>
              <a:endParaRPr lang="ko-KR" altLang="en-US" sz="1100" dirty="0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1417580" y="471664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934223" y="464515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1.7</a:t>
              </a:r>
              <a:endParaRPr lang="ko-KR" altLang="en-US" sz="11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34222" y="499251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1.8</a:t>
              </a:r>
              <a:endParaRPr lang="ko-KR" altLang="en-US" sz="1100" dirty="0"/>
            </a:p>
          </p:txBody>
        </p:sp>
        <p:cxnSp>
          <p:nvCxnSpPr>
            <p:cNvPr id="122" name="직선 화살표 연결선 121"/>
            <p:cNvCxnSpPr>
              <a:stCxn id="99" idx="2"/>
              <a:endCxn id="100" idx="0"/>
            </p:cNvCxnSpPr>
            <p:nvPr/>
          </p:nvCxnSpPr>
          <p:spPr>
            <a:xfrm>
              <a:off x="5449910" y="2234167"/>
              <a:ext cx="0" cy="13906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00" idx="2"/>
              <a:endCxn id="101" idx="0"/>
            </p:cNvCxnSpPr>
            <p:nvPr/>
          </p:nvCxnSpPr>
          <p:spPr>
            <a:xfrm>
              <a:off x="5449910" y="2570919"/>
              <a:ext cx="0" cy="1155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01" idx="2"/>
              <a:endCxn id="102" idx="0"/>
            </p:cNvCxnSpPr>
            <p:nvPr/>
          </p:nvCxnSpPr>
          <p:spPr>
            <a:xfrm>
              <a:off x="5449910" y="2884134"/>
              <a:ext cx="0" cy="36582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02" idx="2"/>
              <a:endCxn id="107" idx="0"/>
            </p:cNvCxnSpPr>
            <p:nvPr/>
          </p:nvCxnSpPr>
          <p:spPr>
            <a:xfrm flipH="1">
              <a:off x="5449909" y="3447651"/>
              <a:ext cx="1" cy="8605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07" idx="2"/>
              <a:endCxn id="110" idx="0"/>
            </p:cNvCxnSpPr>
            <p:nvPr/>
          </p:nvCxnSpPr>
          <p:spPr>
            <a:xfrm>
              <a:off x="5449909" y="4505935"/>
              <a:ext cx="10629" cy="13921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10" idx="2"/>
              <a:endCxn id="112" idx="0"/>
            </p:cNvCxnSpPr>
            <p:nvPr/>
          </p:nvCxnSpPr>
          <p:spPr>
            <a:xfrm flipH="1">
              <a:off x="5460537" y="4842845"/>
              <a:ext cx="1" cy="14967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22" idx="2"/>
              <a:endCxn id="25" idx="0"/>
            </p:cNvCxnSpPr>
            <p:nvPr/>
          </p:nvCxnSpPr>
          <p:spPr>
            <a:xfrm>
              <a:off x="7370484" y="1615763"/>
              <a:ext cx="0" cy="1160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25" idx="2"/>
              <a:endCxn id="27" idx="0"/>
            </p:cNvCxnSpPr>
            <p:nvPr/>
          </p:nvCxnSpPr>
          <p:spPr>
            <a:xfrm>
              <a:off x="7370484" y="1929545"/>
              <a:ext cx="1" cy="12006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27" idx="2"/>
              <a:endCxn id="32" idx="0"/>
            </p:cNvCxnSpPr>
            <p:nvPr/>
          </p:nvCxnSpPr>
          <p:spPr>
            <a:xfrm flipH="1">
              <a:off x="7370484" y="2247303"/>
              <a:ext cx="1" cy="137524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32" idx="2"/>
              <a:endCxn id="35" idx="0"/>
            </p:cNvCxnSpPr>
            <p:nvPr/>
          </p:nvCxnSpPr>
          <p:spPr>
            <a:xfrm>
              <a:off x="7370484" y="3820238"/>
              <a:ext cx="1" cy="12119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35" idx="2"/>
              <a:endCxn id="37" idx="0"/>
            </p:cNvCxnSpPr>
            <p:nvPr/>
          </p:nvCxnSpPr>
          <p:spPr>
            <a:xfrm flipH="1">
              <a:off x="7370484" y="4139126"/>
              <a:ext cx="1" cy="105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37" idx="2"/>
              <a:endCxn id="39" idx="0"/>
            </p:cNvCxnSpPr>
            <p:nvPr/>
          </p:nvCxnSpPr>
          <p:spPr>
            <a:xfrm>
              <a:off x="7370484" y="5390109"/>
              <a:ext cx="1" cy="99534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 smtClean="0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96" name="직선 화살표 연결선 95"/>
            <p:cNvCxnSpPr>
              <a:stCxn id="68" idx="2"/>
            </p:cNvCxnSpPr>
            <p:nvPr/>
          </p:nvCxnSpPr>
          <p:spPr>
            <a:xfrm flipH="1">
              <a:off x="2299046" y="6309031"/>
              <a:ext cx="1402" cy="5793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4" idx="2"/>
            </p:cNvCxnSpPr>
            <p:nvPr/>
          </p:nvCxnSpPr>
          <p:spPr>
            <a:xfrm flipH="1">
              <a:off x="3773316" y="6010600"/>
              <a:ext cx="3730" cy="84740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12" idx="2"/>
            </p:cNvCxnSpPr>
            <p:nvPr/>
          </p:nvCxnSpPr>
          <p:spPr>
            <a:xfrm>
              <a:off x="5460537" y="5190209"/>
              <a:ext cx="3" cy="169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9" idx="2"/>
            </p:cNvCxnSpPr>
            <p:nvPr/>
          </p:nvCxnSpPr>
          <p:spPr>
            <a:xfrm>
              <a:off x="7370485" y="6583141"/>
              <a:ext cx="0" cy="30528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920830" y="68619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1991</a:t>
              </a:r>
              <a:endParaRPr lang="ko-KR" altLang="en-US" sz="1100" dirty="0"/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6" idx="2"/>
              <a:endCxn id="114" idx="0"/>
            </p:cNvCxnSpPr>
            <p:nvPr/>
          </p:nvCxnSpPr>
          <p:spPr>
            <a:xfrm flipH="1">
              <a:off x="2299046" y="602478"/>
              <a:ext cx="1403" cy="1094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890627" y="711946"/>
              <a:ext cx="81683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1.0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7330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비표준</a:t>
            </a:r>
            <a:r>
              <a:rPr lang="ko-KR" altLang="en-US" dirty="0" smtClean="0"/>
              <a:t> 기술의 혼재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브라우저의 비 호환성</a:t>
            </a:r>
            <a:endParaRPr lang="en-US" altLang="ko-KR" dirty="0" smtClean="0"/>
          </a:p>
          <a:p>
            <a:pPr lvl="1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</a:t>
            </a:r>
            <a:r>
              <a:rPr lang="ko-KR" altLang="en-US" dirty="0" smtClean="0"/>
              <a:t>등 </a:t>
            </a:r>
            <a:r>
              <a:rPr lang="ko-KR" altLang="en-US" dirty="0" err="1"/>
              <a:t>비표준</a:t>
            </a:r>
            <a:r>
              <a:rPr lang="ko-KR" altLang="en-US" dirty="0"/>
              <a:t> </a:t>
            </a:r>
            <a:r>
              <a:rPr lang="ko-KR" altLang="en-US" dirty="0" smtClean="0"/>
              <a:t>기술 난립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사이에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문서와 웹 자원에 대한 심각한 비호환성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인터넷 기기의 다양화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 등에서 모두 웹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 웹 페이지가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새로운 범용 웹 표준의 필요성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비표준</a:t>
            </a:r>
            <a:r>
              <a:rPr lang="ko-KR" altLang="en-US" dirty="0" smtClean="0"/>
              <a:t> </a:t>
            </a:r>
            <a:r>
              <a:rPr lang="ko-KR" altLang="en-US" dirty="0"/>
              <a:t>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</a:t>
            </a:r>
            <a:r>
              <a:rPr lang="ko-KR" altLang="en-US" dirty="0" smtClean="0"/>
              <a:t>방식의 한계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모바일</a:t>
            </a:r>
            <a:r>
              <a:rPr lang="ko-KR" altLang="en-US" dirty="0" smtClean="0"/>
              <a:t> 기기</a:t>
            </a:r>
            <a:r>
              <a:rPr lang="en-US" altLang="ko-KR" dirty="0" smtClean="0"/>
              <a:t>(</a:t>
            </a:r>
            <a:r>
              <a:rPr lang="ko-KR" altLang="en-US" dirty="0"/>
              <a:t>스마트 </a:t>
            </a:r>
            <a:r>
              <a:rPr lang="ko-KR" altLang="en-US" dirty="0" err="1"/>
              <a:t>폰과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수용할 수 </a:t>
            </a:r>
            <a:r>
              <a:rPr lang="ko-KR" altLang="en-US" dirty="0" smtClean="0"/>
              <a:t>없음</a:t>
            </a:r>
            <a:endParaRPr lang="ko-KR" altLang="en-US" dirty="0"/>
          </a:p>
          <a:p>
            <a:pPr lvl="1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</a:t>
            </a:r>
            <a:r>
              <a:rPr lang="ko-KR" altLang="en-US" dirty="0" smtClean="0"/>
              <a:t>표준 필요성 대두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표준 </a:t>
            </a:r>
            <a:r>
              <a:rPr lang="en-US" altLang="ko-KR" dirty="0" smtClean="0"/>
              <a:t>-&gt;  HTML5</a:t>
            </a:r>
            <a:endParaRPr lang="ko-KR" altLang="en-US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851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기본 목적과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웹의 기본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여러 컴퓨터에서 문서를 공유하거나 보는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웹에서 다루는 문서를 웹 문서라고 부름</a:t>
            </a:r>
            <a:endParaRPr lang="en-US" altLang="ko-KR" dirty="0" smtClean="0"/>
          </a:p>
          <a:p>
            <a:r>
              <a:rPr lang="ko-KR" altLang="en-US" dirty="0" smtClean="0"/>
              <a:t>웹의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거미줄처럼 연결된 정보 소통 망</a:t>
            </a:r>
            <a:r>
              <a:rPr lang="en-US" altLang="ko-KR" dirty="0" smtClean="0"/>
              <a:t>, World Wide Web</a:t>
            </a:r>
          </a:p>
          <a:p>
            <a:pPr lvl="2"/>
            <a:r>
              <a:rPr lang="ko-KR" altLang="en-US" dirty="0" smtClean="0"/>
              <a:t>웹 문서를 인터넷 상의 컴퓨터들끼리 주고 받는 네트워크 시스템</a:t>
            </a:r>
            <a:endParaRPr lang="en-US" altLang="ko-KR" dirty="0" smtClean="0"/>
          </a:p>
          <a:p>
            <a:r>
              <a:rPr lang="ko-KR" altLang="en-US" dirty="0" smtClean="0"/>
              <a:t>웹의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클라이언트 컴퓨터들로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사이트를 탑재하는 컴퓨터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(www.google.com), </a:t>
            </a:r>
            <a:r>
              <a:rPr lang="ko-KR" altLang="en-US" dirty="0" err="1" smtClean="0"/>
              <a:t>네이버</a:t>
            </a:r>
            <a:r>
              <a:rPr lang="en-US" altLang="ko-KR" dirty="0" smtClean="0"/>
              <a:t>(www.naver.com)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/>
              <a:t>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등의 데이터 저장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클라이언트의 요청을 받아 웹 문서 전송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서버로 작동하도록 하는 소프트웨어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클라이언트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인터페이스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서버에 웹 문서를 요청하고 받아 사용자에게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24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인터넷 접속 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다양한 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27" y="14308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4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0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4708" y="28169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5177" y="28236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8674" y="27787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0598" y="2798882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B</a:t>
            </a:r>
            <a:r>
              <a:rPr lang="en-US" altLang="ko-KR" sz="1100" dirty="0"/>
              <a:t>l</a:t>
            </a:r>
            <a:r>
              <a:rPr lang="en-US" altLang="ko-KR" sz="1100" dirty="0" smtClean="0"/>
              <a:t>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291" y="27849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2" y="32543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12" y="31029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7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55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51970" y="59725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Play Station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750050" y="59728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0103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모바일</a:t>
            </a:r>
            <a:r>
              <a:rPr lang="ko-KR" altLang="en-US" sz="1400" dirty="0" smtClean="0"/>
              <a:t> 기기</a:t>
            </a:r>
            <a:endParaRPr lang="en-US" altLang="ko-K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63960" y="37524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태블릿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599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스마트</a:t>
            </a:r>
            <a:r>
              <a:rPr lang="en-US" altLang="ko-KR" sz="1400" dirty="0" smtClean="0"/>
              <a:t> TV, </a:t>
            </a:r>
          </a:p>
          <a:p>
            <a:r>
              <a:rPr lang="ko-KR" altLang="en-US" sz="1400" dirty="0" smtClean="0"/>
              <a:t>게임기 등</a:t>
            </a:r>
            <a:endParaRPr lang="en-US" altLang="ko-KR" sz="1400" dirty="0" smtClean="0"/>
          </a:p>
          <a:p>
            <a:r>
              <a:rPr lang="ko-KR" altLang="en-US" sz="1400" dirty="0" smtClean="0"/>
              <a:t>다양한 기기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="" xmlns:p14="http://schemas.microsoft.com/office/powerpoint/2010/main" val="34593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HTML5</a:t>
            </a:r>
            <a:r>
              <a:rPr lang="ko-KR" altLang="en-US" dirty="0" smtClean="0"/>
              <a:t> 표준과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표준 제정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W3C</a:t>
            </a:r>
            <a:r>
              <a:rPr lang="ko-KR" altLang="en-US" dirty="0"/>
              <a:t>와 하이퍼텍스트 </a:t>
            </a:r>
            <a:r>
              <a:rPr lang="ko-KR" altLang="en-US" dirty="0" err="1"/>
              <a:t>워킹</a:t>
            </a:r>
            <a:r>
              <a:rPr lang="ko-KR" altLang="en-US" dirty="0"/>
              <a:t>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en-US" altLang="ko-KR" dirty="0"/>
              <a:t>WHAT WG, Web Hypertext Application Technology </a:t>
            </a:r>
            <a:r>
              <a:rPr lang="en-US" altLang="ko-KR" dirty="0" err="1" smtClean="0"/>
              <a:t>WorkingGroup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표준에 담긴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구조는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태그로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모양은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행동은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로 분리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태그에서 문서의 모양과 관계된 태그나 속성 폐기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플랫폼이나 장치 의존성 제거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로 개발된 웹 페이지나 웹 애플리케이션은 </a:t>
            </a:r>
            <a:r>
              <a:rPr lang="en-US" altLang="ko-KR" dirty="0" smtClean="0"/>
              <a:t>PC/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등의 기기나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관계없이 동일한 실행 확보</a:t>
            </a:r>
            <a:endParaRPr lang="en-US" altLang="ko-KR" dirty="0" smtClean="0"/>
          </a:p>
          <a:p>
            <a:pPr lvl="2"/>
            <a:r>
              <a:rPr lang="en-US" altLang="ko-KR" dirty="0"/>
              <a:t>Active-X, </a:t>
            </a:r>
            <a:r>
              <a:rPr lang="ko-KR" altLang="en-US" dirty="0"/>
              <a:t>플래시 </a:t>
            </a:r>
            <a:r>
              <a:rPr lang="ko-KR" altLang="en-US" dirty="0" smtClean="0"/>
              <a:t>필요 없음</a:t>
            </a:r>
            <a:endParaRPr lang="en-US" altLang="ko-KR" dirty="0"/>
          </a:p>
          <a:p>
            <a:pPr lvl="1"/>
            <a:r>
              <a:rPr lang="ko-KR" altLang="en-US" dirty="0" smtClean="0"/>
              <a:t>문서 작성의 개념을 넘어 웹 애플리케이션 작성을 지원하는 자바스크립트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표준화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759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18059" y="107960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3569" y="836712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기존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 smtClean="0">
                  <a:solidFill>
                    <a:schemeClr val="tx1"/>
                  </a:solidFill>
                </a:rPr>
                <a:t>플래시여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러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플러그인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로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만든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PC </a:t>
              </a:r>
              <a:r>
                <a:rPr lang="ko-KR" altLang="en-US" sz="900" dirty="0" smtClean="0"/>
                <a:t>에서만 지원</a:t>
              </a:r>
              <a:endParaRPr lang="ko-KR" altLang="en-US" sz="9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태블릿</a:t>
              </a:r>
              <a:r>
                <a:rPr lang="en-US" altLang="ko-KR" sz="900" dirty="0" smtClean="0"/>
                <a:t>/</a:t>
              </a:r>
              <a:r>
                <a:rPr lang="ko-KR" altLang="en-US" sz="900" dirty="0" err="1" smtClean="0"/>
                <a:t>스마튼폰</a:t>
              </a:r>
              <a:r>
                <a:rPr lang="en-US" altLang="ko-KR" sz="900" dirty="0" smtClean="0"/>
                <a:t>/PC</a:t>
              </a:r>
              <a:r>
                <a:rPr lang="ko-KR" altLang="en-US" sz="900" dirty="0" smtClean="0"/>
                <a:t>에 관계없이 지원</a:t>
              </a:r>
              <a:endParaRPr lang="ko-KR" altLang="en-US" sz="900" dirty="0"/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(a) HTML5 </a:t>
              </a:r>
              <a:r>
                <a:rPr lang="ko-KR" altLang="en-US" sz="1100" b="1" dirty="0" smtClean="0"/>
                <a:t>이전의 웹</a:t>
              </a:r>
              <a:endParaRPr lang="ko-KR" altLang="en-US" sz="11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(b) HTML5</a:t>
              </a:r>
              <a:r>
                <a:rPr lang="ko-KR" altLang="en-US" sz="1100" b="1" dirty="0" smtClean="0"/>
                <a:t>를 도입한 웹</a:t>
              </a:r>
              <a:endParaRPr lang="ko-KR" altLang="en-US" sz="1100" b="1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535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전체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 작성을 위한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셋 </a:t>
            </a:r>
          </a:p>
          <a:p>
            <a:pPr lvl="1"/>
            <a:r>
              <a:rPr lang="ko-KR" altLang="en-US" dirty="0" smtClean="0"/>
              <a:t>웹 애플리케이션 작성을 위한 </a:t>
            </a:r>
            <a:r>
              <a:rPr lang="en-US" altLang="ko-KR" dirty="0" smtClean="0"/>
              <a:t>API</a:t>
            </a:r>
          </a:p>
          <a:p>
            <a:pPr lvl="1"/>
            <a:endParaRPr lang="ko-KR" altLang="en-US" dirty="0" smtClean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기능 요약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폼</a:t>
            </a:r>
            <a:r>
              <a:rPr lang="en-US" altLang="ko-KR" dirty="0" smtClean="0"/>
              <a:t>(Web Form)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</a:p>
          <a:p>
            <a:pPr lvl="1"/>
            <a:r>
              <a:rPr lang="en-US" altLang="ko-KR" dirty="0" smtClean="0"/>
              <a:t>Canvas</a:t>
            </a:r>
          </a:p>
          <a:p>
            <a:pPr lvl="1"/>
            <a:r>
              <a:rPr lang="en-US" altLang="ko-KR" dirty="0" smtClean="0"/>
              <a:t>SVG(Scalable Vector Graphic)</a:t>
            </a:r>
          </a:p>
          <a:p>
            <a:pPr lvl="1"/>
            <a:r>
              <a:rPr lang="ko-KR" altLang="en-US" dirty="0" smtClean="0"/>
              <a:t>웹 스토리지</a:t>
            </a:r>
            <a:r>
              <a:rPr lang="en-US" altLang="ko-KR" dirty="0" smtClean="0"/>
              <a:t>(Web Storage)</a:t>
            </a:r>
          </a:p>
          <a:p>
            <a:pPr lvl="1"/>
            <a:r>
              <a:rPr lang="ko-KR" altLang="en-US" dirty="0" smtClean="0"/>
              <a:t>웹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(Web SQL Database)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인덱스 데이터베이스</a:t>
            </a:r>
            <a:r>
              <a:rPr lang="en-US" altLang="ko-KR" dirty="0" smtClean="0"/>
              <a:t>(Indexed Database API)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파일 입출력</a:t>
            </a:r>
            <a:r>
              <a:rPr lang="en-US" altLang="ko-KR" dirty="0" smtClean="0"/>
              <a:t>(File I/O)</a:t>
            </a:r>
          </a:p>
          <a:p>
            <a:pPr lvl="1"/>
            <a:r>
              <a:rPr lang="ko-KR" altLang="en-US" dirty="0" smtClean="0"/>
              <a:t>위치 정보 </a:t>
            </a:r>
            <a:r>
              <a:rPr lang="en-US" altLang="ko-KR" dirty="0" smtClean="0"/>
              <a:t>API(Geolocation API)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워커</a:t>
            </a:r>
            <a:r>
              <a:rPr lang="en-US" altLang="ko-KR" dirty="0" smtClean="0"/>
              <a:t>(Web Worker)</a:t>
            </a:r>
          </a:p>
          <a:p>
            <a:pPr lvl="1"/>
            <a:r>
              <a:rPr lang="ko-KR" altLang="en-US" dirty="0" smtClean="0"/>
              <a:t>웹 소켓</a:t>
            </a:r>
            <a:r>
              <a:rPr lang="en-US" altLang="ko-KR" dirty="0" smtClean="0"/>
              <a:t>(Web Socket)</a:t>
            </a:r>
          </a:p>
          <a:p>
            <a:pPr lvl="1"/>
            <a:r>
              <a:rPr lang="ko-KR" altLang="en-US" dirty="0" smtClean="0"/>
              <a:t>오프라인 웹 애플리케이션</a:t>
            </a:r>
            <a:r>
              <a:rPr lang="en-US" altLang="ko-KR" dirty="0" smtClean="0"/>
              <a:t>(Offline Web Application)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817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편집기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워드 등 아무 텍스트 편집기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.html</a:t>
            </a:r>
            <a:r>
              <a:rPr lang="ko-KR" altLang="en-US" dirty="0" smtClean="0"/>
              <a:t>인 텍스트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텍스트의 기본 </a:t>
            </a:r>
            <a:r>
              <a:rPr lang="ko-KR" altLang="en-US" dirty="0" err="1" smtClean="0"/>
              <a:t>문자셋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UTF-8</a:t>
            </a:r>
          </a:p>
          <a:p>
            <a:pPr lvl="3"/>
            <a:r>
              <a:rPr lang="en-US" altLang="ko-KR" dirty="0" smtClean="0"/>
              <a:t>HTML </a:t>
            </a:r>
            <a:r>
              <a:rPr lang="ko-KR" altLang="en-US" dirty="0" smtClean="0"/>
              <a:t>파일이나 </a:t>
            </a:r>
            <a:r>
              <a:rPr lang="en-US" altLang="ko-KR" dirty="0" smtClean="0"/>
              <a:t>CSS3, </a:t>
            </a:r>
            <a:r>
              <a:rPr lang="ko-KR" altLang="en-US" dirty="0" smtClean="0"/>
              <a:t>자바스크립트 파일 모두 </a:t>
            </a:r>
            <a:r>
              <a:rPr lang="en-US" altLang="ko-KR" dirty="0" smtClean="0"/>
              <a:t>UTF-8 </a:t>
            </a:r>
            <a:r>
              <a:rPr lang="ko-KR" altLang="en-US" dirty="0" smtClean="0"/>
              <a:t>코드로 저장되어야 함</a:t>
            </a:r>
          </a:p>
          <a:p>
            <a:pPr lvl="1"/>
            <a:r>
              <a:rPr lang="en-US" altLang="ko-KR" dirty="0" smtClean="0"/>
              <a:t>WYSIWYG(What You See Is What You Get) </a:t>
            </a:r>
            <a:r>
              <a:rPr lang="ko-KR" altLang="en-US" dirty="0" smtClean="0"/>
              <a:t>편집기</a:t>
            </a:r>
            <a:endParaRPr lang="en-US" altLang="ko-KR" dirty="0" smtClean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 smtClean="0"/>
              <a:t>FCKeditor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태그 정보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출력되는 모습을 보면서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9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 사례</a:t>
            </a:r>
            <a:r>
              <a:rPr lang="en-US" altLang="ko-KR" dirty="0" smtClean="0"/>
              <a:t>(SUBLIME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628800"/>
            <a:ext cx="7185146" cy="4320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63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270096"/>
            <a:ext cx="6192688" cy="6215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800" y="3235580"/>
            <a:ext cx="793745" cy="280928"/>
          </a:xfrm>
          <a:prstGeom prst="wedgeRoundRectCallout">
            <a:avLst>
              <a:gd name="adj1" fmla="val 74268"/>
              <a:gd name="adj2" fmla="val 692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태그 오류</a:t>
            </a:r>
            <a:endParaRPr lang="ko-KR" altLang="en-US" sz="1050" dirty="0"/>
          </a:p>
        </p:txBody>
      </p:sp>
      <p:sp>
        <p:nvSpPr>
          <p:cNvPr id="3" name="타원 2"/>
          <p:cNvSpPr/>
          <p:nvPr/>
        </p:nvSpPr>
        <p:spPr>
          <a:xfrm>
            <a:off x="3635896" y="3531360"/>
            <a:ext cx="864096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15816" y="2097843"/>
            <a:ext cx="800955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66700" y="188640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 smtClean="0"/>
              <a:t>태그</a:t>
            </a:r>
            <a:endParaRPr lang="en-US" altLang="ko-KR" sz="2000" dirty="0" smtClean="0"/>
          </a:p>
          <a:p>
            <a:pPr lvl="0" fontAlgn="base"/>
            <a:r>
              <a:rPr lang="ko-KR" altLang="en-US" sz="2000" dirty="0" smtClean="0"/>
              <a:t>검사</a:t>
            </a:r>
            <a:endParaRPr lang="ko-KR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5408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83768" y="332656"/>
            <a:ext cx="6120479" cy="6176889"/>
            <a:chOff x="2483768" y="404664"/>
            <a:chExt cx="6120479" cy="6176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8184" y="2256036"/>
              <a:ext cx="1471695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‘:’ </a:t>
              </a:r>
              <a:r>
                <a:rPr lang="ko-KR" altLang="en-US" sz="1050" dirty="0" smtClean="0"/>
                <a:t>위치에 </a:t>
              </a:r>
              <a:r>
                <a:rPr lang="en-US" altLang="ko-KR" sz="1050" dirty="0" smtClean="0"/>
                <a:t>‘=‘ </a:t>
              </a:r>
              <a:r>
                <a:rPr lang="ko-KR" altLang="en-US" sz="1050" dirty="0" smtClean="0"/>
                <a:t>를 잘못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사용한 오류</a:t>
              </a:r>
              <a:endParaRPr lang="ko-KR" altLang="en-US" sz="1050" dirty="0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266700" y="260648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CSS3 </a:t>
            </a:r>
            <a:r>
              <a:rPr lang="ko-KR" altLang="en-US" sz="2000" dirty="0"/>
              <a:t>스타일 시트 검사</a:t>
            </a:r>
          </a:p>
        </p:txBody>
      </p:sp>
    </p:spTree>
    <p:extLst>
      <p:ext uri="{BB962C8B-B14F-4D97-AF65-F5344CB8AC3E}">
        <p14:creationId xmlns="" xmlns:p14="http://schemas.microsoft.com/office/powerpoint/2010/main" val="3922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9542" y="1412776"/>
            <a:ext cx="6422818" cy="38773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6585" y="5366682"/>
            <a:ext cx="1047726" cy="280928"/>
          </a:xfrm>
          <a:prstGeom prst="wedgeRoundRectCallout">
            <a:avLst>
              <a:gd name="adj1" fmla="val -50152"/>
              <a:gd name="adj2" fmla="val -170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오류 라인은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110195" y="5359008"/>
            <a:ext cx="1117989" cy="280928"/>
          </a:xfrm>
          <a:prstGeom prst="wedgeRoundRectCallout">
            <a:avLst>
              <a:gd name="adj1" fmla="val -53381"/>
              <a:gd name="adj2" fmla="val -157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= </a:t>
            </a:r>
            <a:r>
              <a:rPr lang="ko-KR" altLang="en-US" sz="1050" dirty="0" smtClean="0"/>
              <a:t>에 오류 있</a:t>
            </a:r>
            <a:r>
              <a:rPr lang="ko-KR" altLang="en-US" sz="1050" dirty="0"/>
              <a:t>음</a:t>
            </a:r>
          </a:p>
        </p:txBody>
      </p:sp>
    </p:spTree>
    <p:extLst>
      <p:ext uri="{BB962C8B-B14F-4D97-AF65-F5344CB8AC3E}">
        <p14:creationId xmlns="" xmlns:p14="http://schemas.microsoft.com/office/powerpoint/2010/main" val="21777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 smtClean="0"/>
              <a:t>디버깅을 위한 개발자 도구 열기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크롬 브라우저 사례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847978"/>
            <a:ext cx="5420519" cy="543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5589240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이 메뉴를 클릭하면</a:t>
            </a:r>
            <a:endParaRPr lang="en-US" altLang="ko-KR" sz="1050" dirty="0" smtClean="0"/>
          </a:p>
          <a:p>
            <a:r>
              <a:rPr lang="ko-KR" altLang="en-US" sz="1050" dirty="0" smtClean="0"/>
              <a:t>개발자 도구를 연다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="" xmlns:p14="http://schemas.microsoft.com/office/powerpoint/2010/main" val="8803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아마존 웹 서버</a:t>
            </a:r>
            <a:endParaRPr lang="ko-KR" altLang="en-US" sz="1000" dirty="0"/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서버와 웹 클라이언트로 이루어진 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인터넷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웹 서버</a:t>
            </a:r>
            <a:endParaRPr lang="ko-KR" altLang="en-US" sz="1000" dirty="0"/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40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124744"/>
            <a:ext cx="7304081" cy="44501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79712" y="3349807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608" y="476672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18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052736"/>
            <a:ext cx="7824564" cy="47672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051720" y="4659235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230" y="5393141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마우스로 클릭하면</a:t>
            </a:r>
            <a:endParaRPr lang="en-US" altLang="ko-KR" sz="1050" dirty="0" smtClean="0"/>
          </a:p>
          <a:p>
            <a:r>
              <a:rPr lang="en-US" altLang="ko-KR" sz="1050" dirty="0" smtClean="0"/>
              <a:t>break point</a:t>
            </a:r>
            <a:r>
              <a:rPr lang="ko-KR" altLang="en-US" sz="1050" dirty="0" smtClean="0"/>
              <a:t> 설정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960559" y="2047907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한 라인씩 실행 버튼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683568" y="370073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(break point)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12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서버와 웹 클라이언트의 작동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요청</a:t>
            </a:r>
            <a:endParaRPr lang="ko-KR" altLang="en-US" sz="1400" dirty="0"/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전송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서버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20598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인터넷과 웹은 다르다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웹의 개념이 나오기 </a:t>
            </a:r>
            <a:r>
              <a:rPr lang="ko-KR" altLang="en-US" dirty="0"/>
              <a:t>전부터 </a:t>
            </a:r>
            <a:r>
              <a:rPr lang="ko-KR" altLang="en-US" dirty="0" smtClean="0"/>
              <a:t>만들어진 컴퓨터 연결 네트워크</a:t>
            </a:r>
            <a:endParaRPr lang="en-US" altLang="ko-KR" dirty="0" smtClean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대학들과 계약 업체 사이의 </a:t>
            </a:r>
            <a:r>
              <a:rPr lang="ko-KR" altLang="en-US" dirty="0" smtClean="0"/>
              <a:t>컴퓨터 연결</a:t>
            </a:r>
            <a:endParaRPr lang="en-US" altLang="ko-KR" dirty="0"/>
          </a:p>
          <a:p>
            <a:pPr lvl="1"/>
            <a:r>
              <a:rPr lang="ko-KR" altLang="en-US" dirty="0" smtClean="0"/>
              <a:t>컴퓨터마다 고유한 주소</a:t>
            </a:r>
            <a:r>
              <a:rPr lang="en-US" altLang="ko-KR" dirty="0" smtClean="0"/>
              <a:t>(IP </a:t>
            </a:r>
            <a:r>
              <a:rPr lang="ko-KR" altLang="en-US" dirty="0" smtClean="0"/>
              <a:t>주소</a:t>
            </a:r>
            <a:r>
              <a:rPr lang="en-US" altLang="ko-KR" dirty="0"/>
              <a:t>, 113.198.80.208)</a:t>
            </a:r>
            <a:r>
              <a:rPr lang="ko-KR" altLang="en-US" dirty="0" smtClean="0"/>
              <a:t>를 부여하여 컴퓨터 구분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인터넷을 활용하는 응용 서비스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전자우편</a:t>
            </a:r>
            <a:r>
              <a:rPr lang="en-US" altLang="ko-KR" dirty="0" smtClean="0"/>
              <a:t>(e-mail) </a:t>
            </a:r>
          </a:p>
          <a:p>
            <a:pPr lvl="2"/>
            <a:r>
              <a:rPr lang="ko-KR" altLang="en-US" dirty="0" smtClean="0"/>
              <a:t>뉴스</a:t>
            </a:r>
            <a:r>
              <a:rPr lang="en-US" altLang="ko-KR" dirty="0" smtClean="0"/>
              <a:t>(news)</a:t>
            </a:r>
          </a:p>
          <a:p>
            <a:pPr lvl="2"/>
            <a:r>
              <a:rPr lang="ko-KR" altLang="en-US" dirty="0" smtClean="0"/>
              <a:t>파일 전송</a:t>
            </a:r>
            <a:r>
              <a:rPr lang="en-US" altLang="ko-KR" dirty="0" smtClean="0"/>
              <a:t>(ftp)</a:t>
            </a:r>
          </a:p>
          <a:p>
            <a:pPr lvl="2"/>
            <a:r>
              <a:rPr lang="ko-KR" altLang="en-US" dirty="0" smtClean="0"/>
              <a:t>채팅</a:t>
            </a:r>
            <a:r>
              <a:rPr lang="en-US" altLang="ko-KR" dirty="0" smtClean="0"/>
              <a:t>(Internet Relay Chat)</a:t>
            </a:r>
          </a:p>
          <a:p>
            <a:pPr lvl="2"/>
            <a:r>
              <a:rPr lang="ko-KR" altLang="en-US" dirty="0" smtClean="0"/>
              <a:t>메신저</a:t>
            </a:r>
            <a:r>
              <a:rPr lang="en-US" altLang="ko-KR" dirty="0" smtClean="0"/>
              <a:t>(Messenger)</a:t>
            </a:r>
          </a:p>
          <a:p>
            <a:pPr lvl="2"/>
            <a:r>
              <a:rPr lang="en-US" altLang="ko-KR" dirty="0" smtClean="0"/>
              <a:t>P2P(Peer to Peer)</a:t>
            </a:r>
          </a:p>
          <a:p>
            <a:pPr lvl="2"/>
            <a:r>
              <a:rPr lang="ko-KR" altLang="en-US" dirty="0" err="1" smtClean="0"/>
              <a:t>스트리밍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(Streaming Service)</a:t>
            </a:r>
          </a:p>
          <a:p>
            <a:pPr lvl="2"/>
            <a:r>
              <a:rPr lang="ko-KR" altLang="en-US" dirty="0" smtClean="0"/>
              <a:t>인터넷 전화기</a:t>
            </a:r>
            <a:r>
              <a:rPr lang="en-US" altLang="ko-KR" dirty="0" smtClean="0"/>
              <a:t>(Internet Phone)</a:t>
            </a:r>
          </a:p>
          <a:p>
            <a:pPr lvl="2"/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(World Wide Web)</a:t>
            </a:r>
          </a:p>
          <a:p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(WWW)</a:t>
            </a:r>
          </a:p>
          <a:p>
            <a:pPr lvl="1"/>
            <a:r>
              <a:rPr lang="ko-KR" altLang="en-US" dirty="0" smtClean="0"/>
              <a:t>인터넷을 활용하는 응용 서비스 중의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브라우저로 구성되는 정보 전달 및 공유 서비스</a:t>
            </a:r>
            <a:endParaRPr lang="en-US" altLang="ko-KR" dirty="0" smtClean="0"/>
          </a:p>
          <a:p>
            <a:r>
              <a:rPr lang="ko-KR" altLang="en-US" dirty="0" smtClean="0"/>
              <a:t>인터넷이 고속도로라면 웹은 고속도로 망을 이용한 물류 산업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2354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브라우저의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28509" y="1470977"/>
            <a:ext cx="7722338" cy="5109609"/>
            <a:chOff x="478651" y="1484106"/>
            <a:chExt cx="7722338" cy="51096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580" y="1484106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4149080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020" y="4154208"/>
              <a:ext cx="2636789" cy="239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484106"/>
              <a:ext cx="2764893" cy="2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0" y="4154208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93" y="1485423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092" y="4168835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5" y="1485423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78651" y="228789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인터넷</a:t>
              </a:r>
              <a:endParaRPr lang="en-US" altLang="ko-KR" sz="1000" dirty="0" smtClean="0"/>
            </a:p>
            <a:p>
              <a:r>
                <a:rPr lang="ko-KR" altLang="en-US" sz="1000" dirty="0" err="1" smtClean="0"/>
                <a:t>익스플로러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41477" y="20735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오페라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993" y="490170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파이어폭스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8942" y="47497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크</a:t>
              </a:r>
              <a:r>
                <a:rPr lang="ko-KR" altLang="en-US" sz="1000"/>
                <a:t>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5417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21" name="그룹 120"/>
          <p:cNvGrpSpPr/>
          <p:nvPr/>
        </p:nvGrpSpPr>
        <p:grpSpPr>
          <a:xfrm>
            <a:off x="611560" y="476672"/>
            <a:ext cx="7523578" cy="6073009"/>
            <a:chOff x="936854" y="548680"/>
            <a:chExt cx="7523578" cy="6073009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400574" y="632446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429297" y="5493430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429297" y="4783326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429297" y="4348046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429297" y="3539746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429297" y="2829828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429297" y="2430514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429297" y="2028387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13" idx="3"/>
            </p:cNvCxnSpPr>
            <p:nvPr/>
          </p:nvCxnSpPr>
          <p:spPr>
            <a:xfrm>
              <a:off x="1429297" y="1612209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400574" y="566206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36854" y="5486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7061" y="580580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7211" y="1052736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2119032" y="870021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36854" y="148140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7830" y="1428393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6854" y="18975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1010" y="1902239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3168928" y="1717834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36854" y="23167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08019" y="2298189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36854" y="27139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82068" y="2664035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36854" y="342900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95736" y="3429000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3167844" y="2191680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36854" y="42210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96132" y="4227480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3167808" y="3718441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36854" y="466224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2670" y="4636052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36854" y="537321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54285" y="5326450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6854" y="61837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55406" y="6180921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746263" y="2587630"/>
              <a:ext cx="1" cy="359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3167808" y="4516921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>
              <a:off x="5884730" y="2953476"/>
              <a:ext cx="0" cy="366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>
              <a:off x="6935166" y="4925493"/>
              <a:ext cx="0" cy="167185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8012430" y="5615891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203" y="507445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2430513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846" y="438778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98" y="206084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92" y="396908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414" y="16288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5873189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746263" y="6470362"/>
              <a:ext cx="1" cy="151327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웹 브라우저의 역사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616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최초의 웹 브라우저</a:t>
            </a:r>
            <a:r>
              <a:rPr lang="en-US" altLang="ko-KR" smtClean="0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 smtClean="0"/>
              <a:t>웹 개념 창시자</a:t>
            </a:r>
            <a:r>
              <a:rPr lang="en-US" altLang="ko-KR" dirty="0" smtClean="0"/>
              <a:t>, Tim Berners-Lee</a:t>
            </a:r>
            <a:r>
              <a:rPr lang="ko-KR" altLang="en-US" dirty="0" smtClean="0"/>
              <a:t>가 개발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Nexus</a:t>
            </a:r>
            <a:r>
              <a:rPr lang="ko-KR" altLang="en-US" dirty="0" smtClean="0"/>
              <a:t>로 개명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6304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15473</TotalTime>
  <Words>2195</Words>
  <Application>Microsoft Office PowerPoint</Application>
  <PresentationFormat>화면 슬라이드 쇼(4:3)</PresentationFormat>
  <Paragraphs>557</Paragraphs>
  <Slides>41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가을</vt:lpstr>
      <vt:lpstr>슬라이드 1</vt:lpstr>
      <vt:lpstr>강의 목표</vt:lpstr>
      <vt:lpstr>웹의 기본 목적과 구성</vt:lpstr>
      <vt:lpstr>웹 서버와 웹 클라이언트로 이루어진 웹</vt:lpstr>
      <vt:lpstr>웹 서버와 웹 클라이언트의 작동</vt:lpstr>
      <vt:lpstr>인터넷과 웹은 다르다</vt:lpstr>
      <vt:lpstr>웹 브라우저의 종류</vt:lpstr>
      <vt:lpstr>슬라이드 8</vt:lpstr>
      <vt:lpstr>최초의 웹 브라우저, WorldWideWeb</vt:lpstr>
      <vt:lpstr>여러 웹 브라우저의 특징</vt:lpstr>
      <vt:lpstr>2016년 기준 웹 브라우저의 시장 점유율 비교</vt:lpstr>
      <vt:lpstr>웹 사이트 구축</vt:lpstr>
      <vt:lpstr>웹 서버 소프트웨어</vt:lpstr>
      <vt:lpstr>웹 서버 응용프로그램</vt:lpstr>
      <vt:lpstr>웹 문서와 전자 문서</vt:lpstr>
      <vt:lpstr>슬라이드 16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 CSS, Javascript로 분리된 웹 페이지 만들기</vt:lpstr>
      <vt:lpstr>HTML,CSS,Javascript로 분리된 웹 페이지 만들기</vt:lpstr>
      <vt:lpstr>3. Javascript 코드로 사용자 인터페이스 처리</vt:lpstr>
      <vt:lpstr>HTML5</vt:lpstr>
      <vt:lpstr>슬라이드 28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문서 편집</vt:lpstr>
      <vt:lpstr>HTML5 문서 편집기 사례(SUBLIME이용)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kooksm</cp:lastModifiedBy>
  <cp:revision>470</cp:revision>
  <dcterms:created xsi:type="dcterms:W3CDTF">2011-08-27T14:53:28Z</dcterms:created>
  <dcterms:modified xsi:type="dcterms:W3CDTF">2021-09-04T03:39:16Z</dcterms:modified>
</cp:coreProperties>
</file>